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1" r:id="rId4"/>
    <p:sldId id="260" r:id="rId5"/>
    <p:sldId id="262" r:id="rId6"/>
    <p:sldId id="263" r:id="rId7"/>
    <p:sldId id="265" r:id="rId8"/>
    <p:sldId id="259" r:id="rId9"/>
    <p:sldId id="266" r:id="rId10"/>
    <p:sldId id="267" r:id="rId11"/>
    <p:sldId id="274" r:id="rId12"/>
    <p:sldId id="275" r:id="rId13"/>
    <p:sldId id="270" r:id="rId14"/>
    <p:sldId id="276" r:id="rId15"/>
    <p:sldId id="268" r:id="rId16"/>
    <p:sldId id="269" r:id="rId17"/>
    <p:sldId id="273" r:id="rId18"/>
    <p:sldId id="271" r:id="rId1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8" d="100"/>
          <a:sy n="78" d="100"/>
        </p:scale>
        <p:origin x="60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C0FC7F6-C0BD-4802-9353-A63CE80B5DC1}" type="datetimeFigureOut">
              <a:rPr lang="ru-RU" smtClean="0"/>
              <a:t>24.08.2021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B7A49F8-37C0-4CB1-8E80-44F2A1224ABD}" type="slidenum">
              <a:rPr lang="ru-RU" smtClean="0"/>
              <a:t>‹#›</a:t>
            </a:fld>
            <a:endParaRPr lang="ru-RU"/>
          </a:p>
        </p:txBody>
      </p:sp>
    </p:spTree>
    <p:extLst>
      <p:ext uri="{BB962C8B-B14F-4D97-AF65-F5344CB8AC3E}">
        <p14:creationId xmlns:p14="http://schemas.microsoft.com/office/powerpoint/2010/main" val="1600596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C0FC7F6-C0BD-4802-9353-A63CE80B5DC1}" type="datetimeFigureOut">
              <a:rPr lang="ru-RU" smtClean="0"/>
              <a:t>24.08.2021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B7A49F8-37C0-4CB1-8E80-44F2A1224ABD}" type="slidenum">
              <a:rPr lang="ru-RU" smtClean="0"/>
              <a:t>‹#›</a:t>
            </a:fld>
            <a:endParaRPr lang="ru-RU"/>
          </a:p>
        </p:txBody>
      </p:sp>
    </p:spTree>
    <p:extLst>
      <p:ext uri="{BB962C8B-B14F-4D97-AF65-F5344CB8AC3E}">
        <p14:creationId xmlns:p14="http://schemas.microsoft.com/office/powerpoint/2010/main" val="2583186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C0FC7F6-C0BD-4802-9353-A63CE80B5DC1}" type="datetimeFigureOut">
              <a:rPr lang="ru-RU" smtClean="0"/>
              <a:t>24.08.2021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B7A49F8-37C0-4CB1-8E80-44F2A1224ABD}" type="slidenum">
              <a:rPr lang="ru-RU" smtClean="0"/>
              <a:t>‹#›</a:t>
            </a:fld>
            <a:endParaRPr lang="ru-RU"/>
          </a:p>
        </p:txBody>
      </p:sp>
    </p:spTree>
    <p:extLst>
      <p:ext uri="{BB962C8B-B14F-4D97-AF65-F5344CB8AC3E}">
        <p14:creationId xmlns:p14="http://schemas.microsoft.com/office/powerpoint/2010/main" val="4099349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C0FC7F6-C0BD-4802-9353-A63CE80B5DC1}" type="datetimeFigureOut">
              <a:rPr lang="ru-RU" smtClean="0"/>
              <a:t>24.08.2021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B7A49F8-37C0-4CB1-8E80-44F2A1224ABD}" type="slidenum">
              <a:rPr lang="ru-RU" smtClean="0"/>
              <a:t>‹#›</a:t>
            </a:fld>
            <a:endParaRPr lang="ru-RU"/>
          </a:p>
        </p:txBody>
      </p:sp>
    </p:spTree>
    <p:extLst>
      <p:ext uri="{BB962C8B-B14F-4D97-AF65-F5344CB8AC3E}">
        <p14:creationId xmlns:p14="http://schemas.microsoft.com/office/powerpoint/2010/main" val="2023578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C0FC7F6-C0BD-4802-9353-A63CE80B5DC1}" type="datetimeFigureOut">
              <a:rPr lang="ru-RU" smtClean="0"/>
              <a:t>24.08.2021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B7A49F8-37C0-4CB1-8E80-44F2A1224ABD}" type="slidenum">
              <a:rPr lang="ru-RU" smtClean="0"/>
              <a:t>‹#›</a:t>
            </a:fld>
            <a:endParaRPr lang="ru-RU"/>
          </a:p>
        </p:txBody>
      </p:sp>
    </p:spTree>
    <p:extLst>
      <p:ext uri="{BB962C8B-B14F-4D97-AF65-F5344CB8AC3E}">
        <p14:creationId xmlns:p14="http://schemas.microsoft.com/office/powerpoint/2010/main" val="2713960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C0FC7F6-C0BD-4802-9353-A63CE80B5DC1}" type="datetimeFigureOut">
              <a:rPr lang="ru-RU" smtClean="0"/>
              <a:t>24.08.2021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B7A49F8-37C0-4CB1-8E80-44F2A1224ABD}" type="slidenum">
              <a:rPr lang="ru-RU" smtClean="0"/>
              <a:t>‹#›</a:t>
            </a:fld>
            <a:endParaRPr lang="ru-RU"/>
          </a:p>
        </p:txBody>
      </p:sp>
    </p:spTree>
    <p:extLst>
      <p:ext uri="{BB962C8B-B14F-4D97-AF65-F5344CB8AC3E}">
        <p14:creationId xmlns:p14="http://schemas.microsoft.com/office/powerpoint/2010/main" val="3574287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C0FC7F6-C0BD-4802-9353-A63CE80B5DC1}" type="datetimeFigureOut">
              <a:rPr lang="ru-RU" smtClean="0"/>
              <a:t>24.08.2021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B7A49F8-37C0-4CB1-8E80-44F2A1224ABD}" type="slidenum">
              <a:rPr lang="ru-RU" smtClean="0"/>
              <a:t>‹#›</a:t>
            </a:fld>
            <a:endParaRPr lang="ru-RU"/>
          </a:p>
        </p:txBody>
      </p:sp>
    </p:spTree>
    <p:extLst>
      <p:ext uri="{BB962C8B-B14F-4D97-AF65-F5344CB8AC3E}">
        <p14:creationId xmlns:p14="http://schemas.microsoft.com/office/powerpoint/2010/main" val="3989480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C0FC7F6-C0BD-4802-9353-A63CE80B5DC1}" type="datetimeFigureOut">
              <a:rPr lang="ru-RU" smtClean="0"/>
              <a:t>24.08.2021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B7A49F8-37C0-4CB1-8E80-44F2A1224ABD}" type="slidenum">
              <a:rPr lang="ru-RU" smtClean="0"/>
              <a:t>‹#›</a:t>
            </a:fld>
            <a:endParaRPr lang="ru-RU"/>
          </a:p>
        </p:txBody>
      </p:sp>
    </p:spTree>
    <p:extLst>
      <p:ext uri="{BB962C8B-B14F-4D97-AF65-F5344CB8AC3E}">
        <p14:creationId xmlns:p14="http://schemas.microsoft.com/office/powerpoint/2010/main" val="3064312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C0FC7F6-C0BD-4802-9353-A63CE80B5DC1}" type="datetimeFigureOut">
              <a:rPr lang="ru-RU" smtClean="0"/>
              <a:t>24.08.2021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B7A49F8-37C0-4CB1-8E80-44F2A1224ABD}" type="slidenum">
              <a:rPr lang="ru-RU" smtClean="0"/>
              <a:t>‹#›</a:t>
            </a:fld>
            <a:endParaRPr lang="ru-RU"/>
          </a:p>
        </p:txBody>
      </p:sp>
    </p:spTree>
    <p:extLst>
      <p:ext uri="{BB962C8B-B14F-4D97-AF65-F5344CB8AC3E}">
        <p14:creationId xmlns:p14="http://schemas.microsoft.com/office/powerpoint/2010/main" val="2500549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0C0FC7F6-C0BD-4802-9353-A63CE80B5DC1}" type="datetimeFigureOut">
              <a:rPr lang="ru-RU" smtClean="0"/>
              <a:t>24.08.2021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B7A49F8-37C0-4CB1-8E80-44F2A1224ABD}" type="slidenum">
              <a:rPr lang="ru-RU" smtClean="0"/>
              <a:t>‹#›</a:t>
            </a:fld>
            <a:endParaRPr lang="ru-RU"/>
          </a:p>
        </p:txBody>
      </p:sp>
    </p:spTree>
    <p:extLst>
      <p:ext uri="{BB962C8B-B14F-4D97-AF65-F5344CB8AC3E}">
        <p14:creationId xmlns:p14="http://schemas.microsoft.com/office/powerpoint/2010/main" val="4151053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0C0FC7F6-C0BD-4802-9353-A63CE80B5DC1}" type="datetimeFigureOut">
              <a:rPr lang="ru-RU" smtClean="0"/>
              <a:t>24.08.2021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B7A49F8-37C0-4CB1-8E80-44F2A1224ABD}" type="slidenum">
              <a:rPr lang="ru-RU" smtClean="0"/>
              <a:t>‹#›</a:t>
            </a:fld>
            <a:endParaRPr lang="ru-RU"/>
          </a:p>
        </p:txBody>
      </p:sp>
    </p:spTree>
    <p:extLst>
      <p:ext uri="{BB962C8B-B14F-4D97-AF65-F5344CB8AC3E}">
        <p14:creationId xmlns:p14="http://schemas.microsoft.com/office/powerpoint/2010/main" val="745715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0FC7F6-C0BD-4802-9353-A63CE80B5DC1}" type="datetimeFigureOut">
              <a:rPr lang="ru-RU" smtClean="0"/>
              <a:t>24.08.2021</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7A49F8-37C0-4CB1-8E80-44F2A1224ABD}" type="slidenum">
              <a:rPr lang="ru-RU" smtClean="0"/>
              <a:t>‹#›</a:t>
            </a:fld>
            <a:endParaRPr lang="ru-RU"/>
          </a:p>
        </p:txBody>
      </p:sp>
    </p:spTree>
    <p:extLst>
      <p:ext uri="{BB962C8B-B14F-4D97-AF65-F5344CB8AC3E}">
        <p14:creationId xmlns:p14="http://schemas.microsoft.com/office/powerpoint/2010/main" val="2248253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85701" y="0"/>
            <a:ext cx="10515600" cy="1325563"/>
          </a:xfrm>
        </p:spPr>
        <p:txBody>
          <a:bodyPr/>
          <a:lstStyle/>
          <a:p>
            <a:pPr algn="ctr"/>
            <a:r>
              <a:rPr lang="ru-RU" b="1" dirty="0" smtClean="0">
                <a:solidFill>
                  <a:schemeClr val="accent2">
                    <a:lumMod val="50000"/>
                  </a:schemeClr>
                </a:solidFill>
                <a:effectLst>
                  <a:outerShdw blurRad="38100" dist="38100" dir="2700000" algn="tl">
                    <a:srgbClr val="000000">
                      <a:alpha val="43137"/>
                    </a:srgbClr>
                  </a:outerShdw>
                </a:effectLst>
              </a:rPr>
              <a:t>Пищеварительная система человека</a:t>
            </a:r>
            <a:endParaRPr lang="ru-RU" b="1" dirty="0">
              <a:solidFill>
                <a:schemeClr val="accent2">
                  <a:lumMod val="50000"/>
                </a:schemeClr>
              </a:solidFill>
              <a:effectLst>
                <a:outerShdw blurRad="38100" dist="38100" dir="2700000" algn="tl">
                  <a:srgbClr val="000000">
                    <a:alpha val="43137"/>
                  </a:srgbClr>
                </a:outerShdw>
              </a:effectLst>
            </a:endParaRPr>
          </a:p>
        </p:txBody>
      </p:sp>
      <p:pic>
        <p:nvPicPr>
          <p:cNvPr id="1026" name="Picture 2" descr="http://okbtver.ru/wp-content/uploads/2019/12/Gastroe%60nterologiya-v-Angarske-1280x6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259" y="1099848"/>
            <a:ext cx="11231295" cy="561564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ÐÐ¼Ð±ÑÐ»Ð°ÑÐ¾ÑÐ½Ð¾-Ð¿Ð¾Ð»Ð¸ÐºÐ»Ð¸Ð½Ð¸ÑÐµÑÐºÐ¾Ðµ Ð¼ÐµÐ´Ð¸ÑÐ¸Ð½ÑÐºÐ¾Ðµ ÑÑÑÐµÐ¶Ð´ÐµÐ½Ð¸Ð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02" y="126999"/>
            <a:ext cx="989282" cy="989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70345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solidFill>
                  <a:schemeClr val="accent2">
                    <a:lumMod val="50000"/>
                  </a:schemeClr>
                </a:solidFill>
                <a:effectLst>
                  <a:outerShdw blurRad="38100" dist="38100" dir="2700000" algn="tl">
                    <a:srgbClr val="000000">
                      <a:alpha val="43137"/>
                    </a:srgbClr>
                  </a:outerShdw>
                </a:effectLst>
              </a:rPr>
              <a:t>Двенадцатиперстная кишка</a:t>
            </a:r>
            <a:endParaRPr lang="ru-RU" b="1" dirty="0">
              <a:solidFill>
                <a:schemeClr val="accent2">
                  <a:lumMod val="50000"/>
                </a:schemeClr>
              </a:solidFill>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838200" y="1825625"/>
            <a:ext cx="5398008" cy="4351338"/>
          </a:xfrm>
        </p:spPr>
        <p:txBody>
          <a:bodyPr>
            <a:normAutofit fontScale="77500" lnSpcReduction="20000"/>
          </a:bodyPr>
          <a:lstStyle/>
          <a:p>
            <a:pPr algn="just"/>
            <a:r>
              <a:rPr lang="ru-RU" dirty="0"/>
              <a:t>Двенадцатиперстная кишка  - первый из трех отделов тонкой кишки. Начинается от привратника желудка и доходит до тощей кишки. В двенадцатиперстную кишку поступает желчь из желчного </a:t>
            </a:r>
            <a:r>
              <a:rPr lang="ru-RU" dirty="0" smtClean="0"/>
              <a:t>пузыря (через</a:t>
            </a:r>
            <a:r>
              <a:rPr lang="ru-RU" dirty="0"/>
              <a:t> общий желчный проток) и сок поджелудочной железы из поджелудочной железы. В стенках двенадцатиперстной кишки находится большое количество желез, которые секретируют богатый слизью щелочной секрет, защищающий двенадцатиперстную кишку от воздействия кислого химуса, попадающего в нее из желудка.</a:t>
            </a:r>
            <a:br>
              <a:rPr lang="ru-RU" dirty="0"/>
            </a:br>
            <a:endParaRPr lang="ru-RU" dirty="0"/>
          </a:p>
        </p:txBody>
      </p:sp>
      <p:pic>
        <p:nvPicPr>
          <p:cNvPr id="4" name="Рисунок 3" descr="Анатомия кишечника"/>
          <p:cNvPicPr/>
          <p:nvPr/>
        </p:nvPicPr>
        <p:blipFill>
          <a:blip r:embed="rId2">
            <a:extLst>
              <a:ext uri="{28A0092B-C50C-407E-A947-70E740481C1C}">
                <a14:useLocalDpi xmlns:a14="http://schemas.microsoft.com/office/drawing/2010/main" val="0"/>
              </a:ext>
            </a:extLst>
          </a:blip>
          <a:srcRect/>
          <a:stretch>
            <a:fillRect/>
          </a:stretch>
        </p:blipFill>
        <p:spPr bwMode="auto">
          <a:xfrm>
            <a:off x="7260336" y="1690688"/>
            <a:ext cx="4699254" cy="4170616"/>
          </a:xfrm>
          <a:prstGeom prst="rect">
            <a:avLst/>
          </a:prstGeom>
          <a:noFill/>
          <a:ln>
            <a:noFill/>
          </a:ln>
        </p:spPr>
      </p:pic>
      <p:pic>
        <p:nvPicPr>
          <p:cNvPr id="5" name="Picture 3" descr="ÐÐ¼Ð±ÑÐ»Ð°ÑÐ¾ÑÐ½Ð¾-Ð¿Ð¾Ð»Ð¸ÐºÐ»Ð¸Ð½Ð¸ÑÐµÑÐºÐ¾Ðµ Ð¼ÐµÐ´Ð¸ÑÐ¸Ð½ÑÐºÐ¾Ðµ ÑÑÑÐµÐ¶Ð´ÐµÐ½Ð¸Ð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02" y="126999"/>
            <a:ext cx="989282" cy="989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13310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s://www.mc-panaceya.ru/wp-content/uploads/2017/01/sistema-digestiv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33692" y="1690688"/>
            <a:ext cx="3048824" cy="3615397"/>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lstStyle/>
          <a:p>
            <a:pPr algn="ctr"/>
            <a:r>
              <a:rPr lang="ru-RU" b="1" dirty="0" smtClean="0">
                <a:solidFill>
                  <a:schemeClr val="accent2">
                    <a:lumMod val="50000"/>
                  </a:schemeClr>
                </a:solidFill>
                <a:effectLst>
                  <a:outerShdw blurRad="38100" dist="38100" dir="2700000" algn="tl">
                    <a:srgbClr val="000000">
                      <a:alpha val="43137"/>
                    </a:srgbClr>
                  </a:outerShdw>
                </a:effectLst>
              </a:rPr>
              <a:t>Среда ЖКТ</a:t>
            </a:r>
            <a:endParaRPr lang="ru-RU" b="1" dirty="0">
              <a:solidFill>
                <a:schemeClr val="accent2">
                  <a:lumMod val="50000"/>
                </a:schemeClr>
              </a:solidFill>
              <a:effectLst>
                <a:outerShdw blurRad="38100" dist="38100" dir="2700000" algn="tl">
                  <a:srgbClr val="000000">
                    <a:alpha val="43137"/>
                  </a:srgbClr>
                </a:outerShdw>
              </a:effectLst>
            </a:endParaRPr>
          </a:p>
        </p:txBody>
      </p:sp>
      <p:pic>
        <p:nvPicPr>
          <p:cNvPr id="8194" name="Picture 2" descr="https://konspekta.net/lektsiiorgimg/baza2/647957756433.files/image0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0489" y="2118653"/>
            <a:ext cx="5968223" cy="3075709"/>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s://www.mc-panaceya.ru/wp-content/uploads/2017/01/sistema-digestiv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690688"/>
            <a:ext cx="3315508" cy="393164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ÐÐ¼Ð±ÑÐ»Ð°ÑÐ¾ÑÐ½Ð¾-Ð¿Ð¾Ð»Ð¸ÐºÐ»Ð¸Ð½Ð¸ÑÐµÑÐºÐ¾Ðµ Ð¼ÐµÐ´Ð¸ÑÐ¸Ð½ÑÐºÐ¾Ðµ ÑÑÑÐµÐ¶Ð´ÐµÐ½Ð¸Ðµ"/>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002" y="126999"/>
            <a:ext cx="989282" cy="989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80181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s://med-explorer.ru/wp-content/uploads/2018/04/6ef4ac7ee1c6564b74b97daeab1e996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8723" y="0"/>
            <a:ext cx="9753600" cy="68294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ÐÐ¼Ð±ÑÐ»Ð°ÑÐ¾ÑÐ½Ð¾-Ð¿Ð¾Ð»Ð¸ÐºÐ»Ð¸Ð½Ð¸ÑÐµÑÐºÐ¾Ðµ Ð¼ÐµÐ´Ð¸ÑÐ¸Ð½ÑÐºÐ¾Ðµ ÑÑÑÐµÐ¶Ð´ÐµÐ½Ð¸Ð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02" y="126999"/>
            <a:ext cx="989282" cy="989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15177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solidFill>
                  <a:schemeClr val="accent2">
                    <a:lumMod val="50000"/>
                  </a:schemeClr>
                </a:solidFill>
                <a:effectLst>
                  <a:outerShdw blurRad="38100" dist="38100" dir="2700000" algn="tl">
                    <a:srgbClr val="000000">
                      <a:alpha val="43137"/>
                    </a:srgbClr>
                  </a:outerShdw>
                </a:effectLst>
              </a:rPr>
              <a:t>Гастроскопия желудка</a:t>
            </a:r>
            <a:endParaRPr lang="ru-RU" b="1" dirty="0">
              <a:solidFill>
                <a:schemeClr val="accent2">
                  <a:lumMod val="50000"/>
                </a:schemeClr>
              </a:solidFill>
              <a:effectLst>
                <a:outerShdw blurRad="38100" dist="38100" dir="2700000" algn="tl">
                  <a:srgbClr val="000000">
                    <a:alpha val="43137"/>
                  </a:srgbClr>
                </a:outerShdw>
              </a:effectLst>
            </a:endParaRPr>
          </a:p>
        </p:txBody>
      </p:sp>
      <p:pic>
        <p:nvPicPr>
          <p:cNvPr id="3076" name="Picture 4" descr="https://uzibook.ru/wp-content/uploads/2019/08/dcb-245-ljiljana-ljepovi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0" y="2022339"/>
            <a:ext cx="6096000" cy="435254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ÐÐ¼Ð±ÑÐ»Ð°ÑÐ¾ÑÐ½Ð¾-Ð¿Ð¾Ð»Ð¸ÐºÐ»Ð¸Ð½Ð¸ÑÐµÑÐºÐ¾Ðµ Ð¼ÐµÐ´Ð¸ÑÐ¸Ð½ÑÐºÐ¾Ðµ ÑÑÑÐµÐ¶Ð´ÐµÐ½Ð¸Ð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02" y="126999"/>
            <a:ext cx="989282" cy="989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83408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a:solidFill>
                  <a:schemeClr val="accent2">
                    <a:lumMod val="50000"/>
                  </a:schemeClr>
                </a:solidFill>
                <a:effectLst>
                  <a:outerShdw blurRad="38100" dist="38100" dir="2700000" algn="tl">
                    <a:srgbClr val="000000">
                      <a:alpha val="43137"/>
                    </a:srgbClr>
                  </a:outerShdw>
                </a:effectLst>
              </a:rPr>
              <a:t>Г</a:t>
            </a:r>
            <a:r>
              <a:rPr lang="ru-RU" b="1" dirty="0" smtClean="0">
                <a:solidFill>
                  <a:schemeClr val="accent2">
                    <a:lumMod val="50000"/>
                  </a:schemeClr>
                </a:solidFill>
                <a:effectLst>
                  <a:outerShdw blurRad="38100" dist="38100" dir="2700000" algn="tl">
                    <a:srgbClr val="000000">
                      <a:alpha val="43137"/>
                    </a:srgbClr>
                  </a:outerShdw>
                </a:effectLst>
              </a:rPr>
              <a:t>астроскопия </a:t>
            </a:r>
            <a:r>
              <a:rPr lang="ru-RU" b="1" dirty="0">
                <a:solidFill>
                  <a:schemeClr val="accent2">
                    <a:lumMod val="50000"/>
                  </a:schemeClr>
                </a:solidFill>
                <a:effectLst>
                  <a:outerShdw blurRad="38100" dist="38100" dir="2700000" algn="tl">
                    <a:srgbClr val="000000">
                      <a:alpha val="43137"/>
                    </a:srgbClr>
                  </a:outerShdw>
                </a:effectLst>
              </a:rPr>
              <a:t>с </a:t>
            </a:r>
            <a:r>
              <a:rPr lang="ru-RU" b="1" dirty="0" err="1">
                <a:solidFill>
                  <a:schemeClr val="accent2">
                    <a:lumMod val="50000"/>
                  </a:schemeClr>
                </a:solidFill>
                <a:effectLst>
                  <a:outerShdw blurRad="38100" dist="38100" dir="2700000" algn="tl">
                    <a:srgbClr val="000000">
                      <a:alpha val="43137"/>
                    </a:srgbClr>
                  </a:outerShdw>
                </a:effectLst>
              </a:rPr>
              <a:t>седацией</a:t>
            </a:r>
            <a:r>
              <a:rPr lang="ru-RU" b="1" dirty="0">
                <a:solidFill>
                  <a:schemeClr val="accent2">
                    <a:lumMod val="50000"/>
                  </a:schemeClr>
                </a:solidFill>
                <a:effectLst>
                  <a:outerShdw blurRad="38100" dist="38100" dir="2700000" algn="tl">
                    <a:srgbClr val="000000">
                      <a:alpha val="43137"/>
                    </a:srgbClr>
                  </a:outerShdw>
                </a:effectLst>
              </a:rPr>
              <a:t> (во сне)</a:t>
            </a:r>
            <a:r>
              <a:rPr lang="ru-RU" b="1" dirty="0"/>
              <a:t/>
            </a:r>
            <a:br>
              <a:rPr lang="ru-RU" b="1" dirty="0"/>
            </a:br>
            <a:endParaRPr lang="ru-RU" dirty="0"/>
          </a:p>
        </p:txBody>
      </p:sp>
      <p:pic>
        <p:nvPicPr>
          <p:cNvPr id="10242" name="Picture 2" descr="http://fgds-gid.ru/wp-content/uploads/2017/11/82cfc2d42ae8567973219d88d0c867d8-e151169489026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3874" y="2026873"/>
            <a:ext cx="6044252" cy="40295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ÐÐ¼Ð±ÑÐ»Ð°ÑÐ¾ÑÐ½Ð¾-Ð¿Ð¾Ð»Ð¸ÐºÐ»Ð¸Ð½Ð¸ÑÐµÑÐºÐ¾Ðµ Ð¼ÐµÐ´Ð¸ÑÐ¸Ð½ÑÐºÐ¾Ðµ ÑÑÑÐµÐ¶Ð´ÐµÐ½Ð¸Ð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02" y="126999"/>
            <a:ext cx="989282" cy="989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01195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0080" y="365126"/>
            <a:ext cx="10515600" cy="1325563"/>
          </a:xfrm>
        </p:spPr>
        <p:txBody>
          <a:bodyPr>
            <a:normAutofit fontScale="90000"/>
          </a:bodyPr>
          <a:lstStyle/>
          <a:p>
            <a:pPr algn="ctr"/>
            <a:r>
              <a:rPr lang="ru-RU" b="1" dirty="0" smtClean="0">
                <a:solidFill>
                  <a:schemeClr val="accent2">
                    <a:lumMod val="50000"/>
                  </a:schemeClr>
                </a:solidFill>
                <a:effectLst>
                  <a:outerShdw blurRad="38100" dist="38100" dir="2700000" algn="tl">
                    <a:srgbClr val="000000">
                      <a:alpha val="43137"/>
                    </a:srgbClr>
                  </a:outerShdw>
                </a:effectLst>
              </a:rPr>
              <a:t>Лабораторная диагностика </a:t>
            </a:r>
            <a:r>
              <a:rPr lang="ru-RU" b="1" dirty="0">
                <a:solidFill>
                  <a:schemeClr val="accent2">
                    <a:lumMod val="50000"/>
                  </a:schemeClr>
                </a:solidFill>
                <a:effectLst>
                  <a:outerShdw blurRad="38100" dist="38100" dir="2700000" algn="tl">
                    <a:srgbClr val="000000">
                      <a:alpha val="43137"/>
                    </a:srgbClr>
                  </a:outerShdw>
                </a:effectLst>
              </a:rPr>
              <a:t>состояния желудочно-кишечного тракта</a:t>
            </a:r>
            <a:r>
              <a:rPr lang="ru-RU" b="1" dirty="0"/>
              <a:t/>
            </a:r>
            <a:br>
              <a:rPr lang="ru-RU" b="1" dirty="0"/>
            </a:br>
            <a:endParaRPr lang="ru-RU" dirty="0"/>
          </a:p>
        </p:txBody>
      </p:sp>
      <p:sp>
        <p:nvSpPr>
          <p:cNvPr id="3" name="Объект 2"/>
          <p:cNvSpPr>
            <a:spLocks noGrp="1"/>
          </p:cNvSpPr>
          <p:nvPr>
            <p:ph idx="1"/>
          </p:nvPr>
        </p:nvSpPr>
        <p:spPr/>
        <p:txBody>
          <a:bodyPr>
            <a:normAutofit fontScale="92500" lnSpcReduction="20000"/>
          </a:bodyPr>
          <a:lstStyle/>
          <a:p>
            <a:endParaRPr lang="ru-RU" dirty="0" smtClean="0"/>
          </a:p>
          <a:p>
            <a:r>
              <a:rPr lang="ru-RU" dirty="0" err="1" smtClean="0"/>
              <a:t>Пепсиноген</a:t>
            </a:r>
            <a:r>
              <a:rPr lang="ru-RU" dirty="0" smtClean="0"/>
              <a:t> </a:t>
            </a:r>
            <a:r>
              <a:rPr lang="en-US" dirty="0" smtClean="0"/>
              <a:t>I </a:t>
            </a:r>
            <a:endParaRPr lang="ru-RU" dirty="0" smtClean="0"/>
          </a:p>
          <a:p>
            <a:r>
              <a:rPr lang="ru-RU" dirty="0"/>
              <a:t> </a:t>
            </a:r>
            <a:r>
              <a:rPr lang="ru-RU" dirty="0" err="1"/>
              <a:t>Пепсиноген</a:t>
            </a:r>
            <a:r>
              <a:rPr lang="ru-RU" dirty="0"/>
              <a:t> </a:t>
            </a:r>
            <a:r>
              <a:rPr lang="en-US" dirty="0"/>
              <a:t>II </a:t>
            </a:r>
            <a:endParaRPr lang="ru-RU" dirty="0" smtClean="0"/>
          </a:p>
          <a:p>
            <a:r>
              <a:rPr lang="ru-RU" dirty="0" smtClean="0"/>
              <a:t>Гастрин-17 </a:t>
            </a:r>
            <a:r>
              <a:rPr lang="ru-RU" dirty="0"/>
              <a:t>базальный (натощак)  </a:t>
            </a:r>
          </a:p>
          <a:p>
            <a:r>
              <a:rPr lang="ru-RU" dirty="0"/>
              <a:t>Гастрин-17 </a:t>
            </a:r>
            <a:r>
              <a:rPr lang="ru-RU" dirty="0" smtClean="0"/>
              <a:t>стимулированный</a:t>
            </a:r>
            <a:endParaRPr lang="ru-RU" dirty="0"/>
          </a:p>
          <a:p>
            <a:r>
              <a:rPr lang="en-US" dirty="0"/>
              <a:t>H. pylori IgG - </a:t>
            </a:r>
            <a:r>
              <a:rPr lang="ru-RU" dirty="0" err="1"/>
              <a:t>Ед</a:t>
            </a:r>
            <a:r>
              <a:rPr lang="ru-RU" dirty="0"/>
              <a:t> </a:t>
            </a:r>
          </a:p>
          <a:p>
            <a:endParaRPr lang="ru-RU" dirty="0" smtClean="0"/>
          </a:p>
          <a:p>
            <a:pPr marL="0" indent="0" algn="just">
              <a:buNone/>
            </a:pPr>
            <a:r>
              <a:rPr lang="ru-RU" dirty="0" smtClean="0"/>
              <a:t>Данная лабораторная диагностика позволит </a:t>
            </a:r>
            <a:r>
              <a:rPr lang="ru-RU" dirty="0"/>
              <a:t>выявить наличие </a:t>
            </a:r>
            <a:r>
              <a:rPr lang="ru-RU" dirty="0" err="1"/>
              <a:t>Helicobacter</a:t>
            </a:r>
            <a:r>
              <a:rPr lang="ru-RU" dirty="0"/>
              <a:t> </a:t>
            </a:r>
            <a:r>
              <a:rPr lang="ru-RU" dirty="0" err="1"/>
              <a:t>pylori</a:t>
            </a:r>
            <a:r>
              <a:rPr lang="ru-RU" dirty="0"/>
              <a:t>—ассоциированного гастрита, определить локализацию патологического процесса в желудке (</a:t>
            </a:r>
            <a:r>
              <a:rPr lang="ru-RU" dirty="0" err="1"/>
              <a:t>антральный</a:t>
            </a:r>
            <a:r>
              <a:rPr lang="ru-RU" dirty="0"/>
              <a:t> отдел, тело желудка) и оценить характер изменений (является ли гастрит атрофическим</a:t>
            </a:r>
            <a:r>
              <a:rPr lang="ru-RU" dirty="0" smtClean="0"/>
              <a:t>).</a:t>
            </a:r>
            <a:endParaRPr lang="ru-RU" dirty="0"/>
          </a:p>
        </p:txBody>
      </p:sp>
      <p:pic>
        <p:nvPicPr>
          <p:cNvPr id="5122" name="Picture 2" descr="https://mybex66.ru/storage/0_bench-to-bedside_9af6746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35132" y="1690689"/>
            <a:ext cx="3875519" cy="258367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ÐÐ¼Ð±ÑÐ»Ð°ÑÐ¾ÑÐ½Ð¾-Ð¿Ð¾Ð»Ð¸ÐºÐ»Ð¸Ð½Ð¸ÑÐµÑÐºÐ¾Ðµ Ð¼ÐµÐ´Ð¸ÑÐ¸Ð½ÑÐºÐ¾Ðµ ÑÑÑÐµÐ¶Ð´ÐµÐ½Ð¸Ð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02" y="126999"/>
            <a:ext cx="989282" cy="989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47551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mgmed.ru/cache/thumbs/ecommerce/QNF3FCk3/medtronickapsulnayaendoskopiya.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036" y="1736155"/>
            <a:ext cx="5757068" cy="382845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citimed56.ru/wp-content/uploads/2017/01/foto.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8306" y="2201653"/>
            <a:ext cx="5296395" cy="3111213"/>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3120692" y="382381"/>
            <a:ext cx="6241645" cy="707886"/>
          </a:xfrm>
          <a:prstGeom prst="rect">
            <a:avLst/>
          </a:prstGeom>
        </p:spPr>
        <p:txBody>
          <a:bodyPr wrap="none">
            <a:spAutoFit/>
          </a:bodyPr>
          <a:lstStyle/>
          <a:p>
            <a:r>
              <a:rPr lang="ru-RU" sz="4000" dirty="0">
                <a:solidFill>
                  <a:schemeClr val="accent2">
                    <a:lumMod val="50000"/>
                  </a:schemeClr>
                </a:solidFill>
                <a:effectLst>
                  <a:outerShdw blurRad="38100" dist="38100" dir="2700000" algn="tl">
                    <a:srgbClr val="000000">
                      <a:alpha val="43137"/>
                    </a:srgbClr>
                  </a:outerShdw>
                </a:effectLst>
                <a:latin typeface="Helvetica" panose="020B0604020202020204" pitchFamily="34" charset="0"/>
              </a:rPr>
              <a:t>Капсульная </a:t>
            </a:r>
            <a:r>
              <a:rPr lang="ru-RU" sz="4000" dirty="0" smtClean="0">
                <a:solidFill>
                  <a:schemeClr val="accent2">
                    <a:lumMod val="50000"/>
                  </a:schemeClr>
                </a:solidFill>
                <a:effectLst>
                  <a:outerShdw blurRad="38100" dist="38100" dir="2700000" algn="tl">
                    <a:srgbClr val="000000">
                      <a:alpha val="43137"/>
                    </a:srgbClr>
                  </a:outerShdw>
                </a:effectLst>
                <a:latin typeface="Helvetica" panose="020B0604020202020204" pitchFamily="34" charset="0"/>
              </a:rPr>
              <a:t>гастроскопия</a:t>
            </a:r>
            <a:endParaRPr lang="ru-RU" sz="4000" dirty="0">
              <a:solidFill>
                <a:schemeClr val="accent2">
                  <a:lumMod val="50000"/>
                </a:schemeClr>
              </a:solidFill>
              <a:effectLst>
                <a:outerShdw blurRad="38100" dist="38100" dir="2700000" algn="tl">
                  <a:srgbClr val="000000">
                    <a:alpha val="43137"/>
                  </a:srgbClr>
                </a:outerShdw>
              </a:effectLst>
            </a:endParaRPr>
          </a:p>
        </p:txBody>
      </p:sp>
      <p:pic>
        <p:nvPicPr>
          <p:cNvPr id="2056" name="Picture 8" descr="http://eurodon61.ru/images/videocap/Orig.src_.Susanne.Posel_.Daily_.News-pillcam00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46473" y="5074219"/>
            <a:ext cx="2942318" cy="178378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ÐÐ¼Ð±ÑÐ»Ð°ÑÐ¾ÑÐ½Ð¾-Ð¿Ð¾Ð»Ð¸ÐºÐ»Ð¸Ð½Ð¸ÑÐµÑÐºÐ¾Ðµ Ð¼ÐµÐ´Ð¸ÑÐ¸Ð½ÑÐºÐ¾Ðµ ÑÑÑÐµÐ¶Ð´ÐµÐ½Ð¸Ðµ"/>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002" y="126999"/>
            <a:ext cx="989282" cy="989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88670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xn--90ad9d.xn--p1ai/wp-content/uploads/2019/08/75003898654dc36cd2beb158c3c8c48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0026" y="1417082"/>
            <a:ext cx="6139602" cy="4093068"/>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743892" y="323004"/>
            <a:ext cx="6591869" cy="523220"/>
          </a:xfrm>
          <a:prstGeom prst="rect">
            <a:avLst/>
          </a:prstGeom>
        </p:spPr>
        <p:txBody>
          <a:bodyPr wrap="none">
            <a:spAutoFit/>
          </a:bodyPr>
          <a:lstStyle/>
          <a:p>
            <a:r>
              <a:rPr lang="ru-RU" sz="2800" b="1" dirty="0">
                <a:solidFill>
                  <a:schemeClr val="accent2">
                    <a:lumMod val="50000"/>
                  </a:schemeClr>
                </a:solidFill>
                <a:effectLst>
                  <a:outerShdw blurRad="38100" dist="38100" dir="2700000" algn="tl">
                    <a:srgbClr val="000000">
                      <a:alpha val="43137"/>
                    </a:srgbClr>
                  </a:outerShdw>
                </a:effectLst>
                <a:latin typeface="+mj-lt"/>
              </a:rPr>
              <a:t>Дыхательный тест на </a:t>
            </a:r>
            <a:r>
              <a:rPr lang="ru-RU" sz="2800" b="1" dirty="0" err="1">
                <a:solidFill>
                  <a:schemeClr val="accent2">
                    <a:lumMod val="50000"/>
                  </a:schemeClr>
                </a:solidFill>
                <a:effectLst>
                  <a:outerShdw blurRad="38100" dist="38100" dir="2700000" algn="tl">
                    <a:srgbClr val="000000">
                      <a:alpha val="43137"/>
                    </a:srgbClr>
                  </a:outerShdw>
                </a:effectLst>
                <a:latin typeface="+mj-lt"/>
              </a:rPr>
              <a:t>хеликобактер</a:t>
            </a:r>
            <a:r>
              <a:rPr lang="ru-RU" sz="2800" b="1" dirty="0">
                <a:solidFill>
                  <a:schemeClr val="accent2">
                    <a:lumMod val="50000"/>
                  </a:schemeClr>
                </a:solidFill>
                <a:effectLst>
                  <a:outerShdw blurRad="38100" dist="38100" dir="2700000" algn="tl">
                    <a:srgbClr val="000000">
                      <a:alpha val="43137"/>
                    </a:srgbClr>
                  </a:outerShdw>
                </a:effectLst>
                <a:latin typeface="+mj-lt"/>
              </a:rPr>
              <a:t> </a:t>
            </a:r>
            <a:r>
              <a:rPr lang="ru-RU" sz="2800" b="1" dirty="0" err="1">
                <a:solidFill>
                  <a:schemeClr val="accent2">
                    <a:lumMod val="50000"/>
                  </a:schemeClr>
                </a:solidFill>
                <a:effectLst>
                  <a:outerShdw blurRad="38100" dist="38100" dir="2700000" algn="tl">
                    <a:srgbClr val="000000">
                      <a:alpha val="43137"/>
                    </a:srgbClr>
                  </a:outerShdw>
                </a:effectLst>
                <a:latin typeface="+mj-lt"/>
              </a:rPr>
              <a:t>пилори</a:t>
            </a:r>
            <a:endParaRPr lang="ru-RU" sz="2800" b="1" i="0" dirty="0">
              <a:solidFill>
                <a:schemeClr val="accent2">
                  <a:lumMod val="50000"/>
                </a:schemeClr>
              </a:solidFill>
              <a:effectLst>
                <a:outerShdw blurRad="38100" dist="38100" dir="2700000" algn="tl">
                  <a:srgbClr val="000000">
                    <a:alpha val="43137"/>
                  </a:srgbClr>
                </a:outerShdw>
              </a:effectLst>
              <a:latin typeface="+mj-lt"/>
            </a:endParaRPr>
          </a:p>
        </p:txBody>
      </p:sp>
      <p:pic>
        <p:nvPicPr>
          <p:cNvPr id="6" name="Picture 3" descr="ÐÐ¼Ð±ÑÐ»Ð°ÑÐ¾ÑÐ½Ð¾-Ð¿Ð¾Ð»Ð¸ÐºÐ»Ð¸Ð½Ð¸ÑÐµÑÐºÐ¾Ðµ Ð¼ÐµÐ´Ð¸ÑÐ¸Ð½ÑÐºÐ¾Ðµ ÑÑÑÐµÐ¶Ð´ÐµÐ½Ð¸Ð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02" y="126999"/>
            <a:ext cx="989282" cy="989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4" descr="https://img.uccvs2016.org/img/yazvenniygastritoteroziikyazve_1DFA11AF.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26176" y="4373586"/>
            <a:ext cx="2365824" cy="113323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s://kinoeda.com/wp-content/uploads/2016/04/unnamed-2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803" y="1116281"/>
            <a:ext cx="1791975" cy="143358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https://kinoeda.com/wp-content/uploads/2016/04/unnamed-2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809" y="2664343"/>
            <a:ext cx="1791975" cy="143358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https://kinoeda.com/wp-content/uploads/2016/04/unnamed-2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6010" y="4212406"/>
            <a:ext cx="1791975" cy="143358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s://img.uccvs2016.org/img/yazvenniygastritoteroziikyazve_1DFA11AF.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41069" y="2941878"/>
            <a:ext cx="2365824" cy="113323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ttps://img.uccvs2016.org/img/yazvenniygastritoteroziikyazve_1DFA11AF.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20337" y="1416631"/>
            <a:ext cx="2365824" cy="1133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98505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60715" y="365125"/>
            <a:ext cx="10515600" cy="1325563"/>
          </a:xfrm>
        </p:spPr>
        <p:txBody>
          <a:bodyPr>
            <a:normAutofit/>
          </a:bodyPr>
          <a:lstStyle/>
          <a:p>
            <a:pPr algn="ctr"/>
            <a:r>
              <a:rPr lang="ru-RU" sz="2400" b="1" dirty="0">
                <a:solidFill>
                  <a:schemeClr val="accent2">
                    <a:lumMod val="50000"/>
                  </a:schemeClr>
                </a:solidFill>
                <a:effectLst>
                  <a:outerShdw blurRad="38100" dist="38100" dir="2700000" algn="tl">
                    <a:srgbClr val="000000">
                      <a:alpha val="43137"/>
                    </a:srgbClr>
                  </a:outerShdw>
                </a:effectLst>
              </a:rPr>
              <a:t>Экспресс тест для </a:t>
            </a:r>
            <a:r>
              <a:rPr lang="ru-RU" sz="2400" b="1" dirty="0" err="1">
                <a:solidFill>
                  <a:schemeClr val="accent2">
                    <a:lumMod val="50000"/>
                  </a:schemeClr>
                </a:solidFill>
                <a:effectLst>
                  <a:outerShdw blurRad="38100" dist="38100" dir="2700000" algn="tl">
                    <a:srgbClr val="000000">
                      <a:alpha val="43137"/>
                    </a:srgbClr>
                  </a:outerShdw>
                </a:effectLst>
              </a:rPr>
              <a:t>иммунохроматографического</a:t>
            </a:r>
            <a:r>
              <a:rPr lang="ru-RU" sz="2400" b="1" dirty="0">
                <a:solidFill>
                  <a:schemeClr val="accent2">
                    <a:lumMod val="50000"/>
                  </a:schemeClr>
                </a:solidFill>
                <a:effectLst>
                  <a:outerShdw blurRad="38100" dist="38100" dir="2700000" algn="tl">
                    <a:srgbClr val="000000">
                      <a:alpha val="43137"/>
                    </a:srgbClr>
                  </a:outerShdw>
                </a:effectLst>
              </a:rPr>
              <a:t> быстрого выявления антител к </a:t>
            </a:r>
            <a:r>
              <a:rPr lang="ru-RU" sz="2400" b="1" dirty="0" err="1">
                <a:solidFill>
                  <a:schemeClr val="accent2">
                    <a:lumMod val="50000"/>
                  </a:schemeClr>
                </a:solidFill>
                <a:effectLst>
                  <a:outerShdw blurRad="38100" dist="38100" dir="2700000" algn="tl">
                    <a:srgbClr val="000000">
                      <a:alpha val="43137"/>
                    </a:srgbClr>
                  </a:outerShdw>
                </a:effectLst>
              </a:rPr>
              <a:t>Helicobacter</a:t>
            </a:r>
            <a:r>
              <a:rPr lang="ru-RU" sz="2400" b="1" dirty="0">
                <a:solidFill>
                  <a:schemeClr val="accent2">
                    <a:lumMod val="50000"/>
                  </a:schemeClr>
                </a:solidFill>
                <a:effectLst>
                  <a:outerShdw blurRad="38100" dist="38100" dir="2700000" algn="tl">
                    <a:srgbClr val="000000">
                      <a:alpha val="43137"/>
                    </a:srgbClr>
                  </a:outerShdw>
                </a:effectLst>
              </a:rPr>
              <a:t> </a:t>
            </a:r>
            <a:r>
              <a:rPr lang="ru-RU" sz="2400" b="1" dirty="0" err="1">
                <a:solidFill>
                  <a:schemeClr val="accent2">
                    <a:lumMod val="50000"/>
                  </a:schemeClr>
                </a:solidFill>
                <a:effectLst>
                  <a:outerShdw blurRad="38100" dist="38100" dir="2700000" algn="tl">
                    <a:srgbClr val="000000">
                      <a:alpha val="43137"/>
                    </a:srgbClr>
                  </a:outerShdw>
                </a:effectLst>
              </a:rPr>
              <a:t>Pylori</a:t>
            </a:r>
            <a:r>
              <a:rPr lang="ru-RU" sz="2400" b="1" dirty="0">
                <a:solidFill>
                  <a:schemeClr val="accent2">
                    <a:lumMod val="50000"/>
                  </a:schemeClr>
                </a:solidFill>
                <a:effectLst>
                  <a:outerShdw blurRad="38100" dist="38100" dir="2700000" algn="tl">
                    <a:srgbClr val="000000">
                      <a:alpha val="43137"/>
                    </a:srgbClr>
                  </a:outerShdw>
                </a:effectLst>
              </a:rPr>
              <a:t> (</a:t>
            </a:r>
            <a:r>
              <a:rPr lang="ru-RU" sz="2400" b="1" dirty="0" err="1">
                <a:solidFill>
                  <a:schemeClr val="accent2">
                    <a:lumMod val="50000"/>
                  </a:schemeClr>
                </a:solidFill>
                <a:effectLst>
                  <a:outerShdw blurRad="38100" dist="38100" dir="2700000" algn="tl">
                    <a:srgbClr val="000000">
                      <a:alpha val="43137"/>
                    </a:srgbClr>
                  </a:outerShdw>
                </a:effectLst>
              </a:rPr>
              <a:t>H.pylori</a:t>
            </a:r>
            <a:r>
              <a:rPr lang="ru-RU" sz="2400" b="1" dirty="0">
                <a:solidFill>
                  <a:schemeClr val="accent2">
                    <a:lumMod val="50000"/>
                  </a:schemeClr>
                </a:solidFill>
                <a:effectLst>
                  <a:outerShdw blurRad="38100" dist="38100" dir="2700000" algn="tl">
                    <a:srgbClr val="000000">
                      <a:alpha val="43137"/>
                    </a:srgbClr>
                  </a:outerShdw>
                </a:effectLst>
              </a:rPr>
              <a:t>) в цельной крови в домашних условиях. Профессиональных навыков и дополнительного оборудования не требуется.</a:t>
            </a:r>
          </a:p>
        </p:txBody>
      </p:sp>
      <p:pic>
        <p:nvPicPr>
          <p:cNvPr id="6146" name="Picture 2" descr="Тест на Язву желудка/гастрит Helicobacter Pylori - ООО &quot;МЕД-ЭКСПРЕСС-ДИАГНОСТИКА&quot; в Москв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100" y="1945099"/>
            <a:ext cx="9525000" cy="451485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ÐÐ¼Ð±ÑÐ»Ð°ÑÐ¾ÑÐ½Ð¾-Ð¿Ð¾Ð»Ð¸ÐºÐ»Ð¸Ð½Ð¸ÑÐµÑÐºÐ¾Ðµ Ð¼ÐµÐ´Ð¸ÑÐ¸Ð½ÑÐºÐ¾Ðµ ÑÑÑÐµÐ¶Ð´ÐµÐ½Ð¸Ð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02" y="126999"/>
            <a:ext cx="989282" cy="989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1054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84284" y="270122"/>
            <a:ext cx="10515600" cy="1325563"/>
          </a:xfrm>
        </p:spPr>
        <p:txBody>
          <a:bodyPr>
            <a:noAutofit/>
          </a:bodyPr>
          <a:lstStyle/>
          <a:p>
            <a:pPr algn="ctr"/>
            <a:r>
              <a:rPr lang="ru-RU" sz="2400" dirty="0" smtClean="0"/>
              <a:t>К пищеварительной системе относятся органы, осуществляющие механическую и химическую обработку пищевых продуктов, всасывание питательных веществ и воды в кровь или лимфу, формирование и удаление непереваренных остатков пищи.</a:t>
            </a:r>
            <a:br>
              <a:rPr lang="ru-RU" sz="2400" dirty="0" smtClean="0"/>
            </a:br>
            <a:endParaRPr lang="ru-RU" sz="2400" dirty="0"/>
          </a:p>
        </p:txBody>
      </p:sp>
      <p:pic>
        <p:nvPicPr>
          <p:cNvPr id="5" name="Рисунок 5" descr="Пищеварительная система человек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3603" y="1841687"/>
            <a:ext cx="4859083" cy="4859083"/>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338295" y="2399207"/>
            <a:ext cx="3971260" cy="3139321"/>
          </a:xfrm>
          <a:prstGeom prst="rect">
            <a:avLst/>
          </a:prstGeom>
        </p:spPr>
        <p:txBody>
          <a:bodyPr wrap="square">
            <a:spAutoFit/>
          </a:bodyPr>
          <a:lstStyle/>
          <a:p>
            <a:pPr algn="just"/>
            <a:r>
              <a:rPr lang="ru-RU" dirty="0">
                <a:latin typeface="Verdana" panose="020B0604030504040204" pitchFamily="34" charset="0"/>
                <a:ea typeface="Times New Roman" panose="02020603050405020304" pitchFamily="18" charset="0"/>
                <a:cs typeface="Times New Roman" panose="02020603050405020304" pitchFamily="18" charset="0"/>
              </a:rPr>
              <a:t>Пища вначале попадает в ротовую полость, где в процессе пережевывания она не только измельчается, но и перемешивается со слюной, превращается в пищевой комок. Это перемешивание в ротовой полости осуществляется при помощи языка и мышц щек.</a:t>
            </a:r>
            <a:br>
              <a:rPr lang="ru-RU" dirty="0">
                <a:latin typeface="Verdana" panose="020B0604030504040204" pitchFamily="34" charset="0"/>
                <a:ea typeface="Times New Roman" panose="02020603050405020304" pitchFamily="18" charset="0"/>
                <a:cs typeface="Times New Roman" panose="02020603050405020304" pitchFamily="18" charset="0"/>
              </a:rPr>
            </a:br>
            <a:endParaRPr lang="ru-RU" dirty="0"/>
          </a:p>
        </p:txBody>
      </p:sp>
      <p:pic>
        <p:nvPicPr>
          <p:cNvPr id="7" name="Picture 3" descr="ÐÐ¼Ð±ÑÐ»Ð°ÑÐ¾ÑÐ½Ð¾-Ð¿Ð¾Ð»Ð¸ÐºÐ»Ð¸Ð½Ð¸ÑÐµÑÐºÐ¾Ðµ Ð¼ÐµÐ´Ð¸ÑÐ¸Ð½ÑÐºÐ¾Ðµ ÑÑÑÐµÐ¶Ð´ÐµÐ½Ð¸Ð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02" y="126999"/>
            <a:ext cx="989282" cy="989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5274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2400" dirty="0" smtClean="0"/>
              <a:t/>
            </a:r>
            <a:br>
              <a:rPr lang="ru-RU" sz="2400" dirty="0" smtClean="0"/>
            </a:br>
            <a:endParaRPr lang="ru-RU" sz="2400" dirty="0"/>
          </a:p>
        </p:txBody>
      </p:sp>
      <p:pic>
        <p:nvPicPr>
          <p:cNvPr id="5" name="Рисунок 5" descr="Пищеварительная система человек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3279" y="1239964"/>
            <a:ext cx="4859083" cy="4859083"/>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441960" y="1889188"/>
            <a:ext cx="6096000" cy="3139321"/>
          </a:xfrm>
          <a:prstGeom prst="rect">
            <a:avLst/>
          </a:prstGeom>
        </p:spPr>
        <p:txBody>
          <a:bodyPr>
            <a:spAutoFit/>
          </a:bodyPr>
          <a:lstStyle/>
          <a:p>
            <a:pPr algn="just"/>
            <a:r>
              <a:rPr lang="ru-RU" dirty="0">
                <a:latin typeface="Verdana" panose="020B0604030504040204" pitchFamily="34" charset="0"/>
                <a:ea typeface="Times New Roman" panose="02020603050405020304" pitchFamily="18" charset="0"/>
                <a:cs typeface="Times New Roman" panose="02020603050405020304" pitchFamily="18" charset="0"/>
              </a:rPr>
              <a:t>Слизистая оболочка ротовой полости содержит чувствительные нервные  окончания – рецепторы, с помощью которых воспринимает вкус, температура, консистенция и другие качества пищи. Возбуждение от рецепторов передается в центры продолговатого мозга. В результате чего начинают включаться последовательно в работу слюнные, желудочные и поджелудочная железы, затем происходит глотание пищевого комка через пищевод в желудок.</a:t>
            </a:r>
            <a:endParaRPr lang="ru-RU" dirty="0"/>
          </a:p>
        </p:txBody>
      </p:sp>
      <p:pic>
        <p:nvPicPr>
          <p:cNvPr id="6" name="Picture 3" descr="ÐÐ¼Ð±ÑÐ»Ð°ÑÐ¾ÑÐ½Ð¾-Ð¿Ð¾Ð»Ð¸ÐºÐ»Ð¸Ð½Ð¸ÑÐµÑÐºÐ¾Ðµ Ð¼ÐµÐ´Ð¸ÑÐ¸Ð½ÑÐºÐ¾Ðµ ÑÑÑÐµÐ¶Ð´ÐµÐ½Ð¸Ð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02" y="126999"/>
            <a:ext cx="989282" cy="989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8806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solidFill>
                  <a:schemeClr val="accent2">
                    <a:lumMod val="50000"/>
                  </a:schemeClr>
                </a:solidFill>
                <a:effectLst>
                  <a:outerShdw blurRad="38100" dist="38100" dir="2700000" algn="tl">
                    <a:srgbClr val="000000">
                      <a:alpha val="43137"/>
                    </a:srgbClr>
                  </a:outerShdw>
                </a:effectLst>
              </a:rPr>
              <a:t>Глотка</a:t>
            </a:r>
            <a:endParaRPr lang="ru-RU" b="1" dirty="0">
              <a:solidFill>
                <a:schemeClr val="accent2">
                  <a:lumMod val="50000"/>
                </a:schemeClr>
              </a:solidFill>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838200" y="1825625"/>
            <a:ext cx="5919216" cy="4351338"/>
          </a:xfrm>
        </p:spPr>
        <p:txBody>
          <a:bodyPr>
            <a:normAutofit fontScale="92500" lnSpcReduction="10000"/>
          </a:bodyPr>
          <a:lstStyle/>
          <a:p>
            <a:pPr algn="just"/>
            <a:r>
              <a:rPr lang="ru-RU" dirty="0" smtClean="0"/>
              <a:t>Глотка</a:t>
            </a:r>
            <a:r>
              <a:rPr lang="ru-RU" b="1" dirty="0"/>
              <a:t> </a:t>
            </a:r>
            <a:r>
              <a:rPr lang="ru-RU" dirty="0"/>
              <a:t>- воронкообразный канал, выстланный слизистой оболочкой. Верхняя стенка глотки сращена с основанием черепа, на границе между VI и VII шейными позвонками глотка, сужаясь, переходит в пищевод . Из полости рта через глотку в пищевод поступает пища. Кроме того, через нее проходит воздух, поступая из полости носа и изо рта в гортань. В глотке происходит перекрест пищеварительного и дыхательного путей.</a:t>
            </a:r>
          </a:p>
        </p:txBody>
      </p:sp>
      <p:pic>
        <p:nvPicPr>
          <p:cNvPr id="4" name="Рисунок 3" descr="Глотка"/>
          <p:cNvPicPr/>
          <p:nvPr/>
        </p:nvPicPr>
        <p:blipFill>
          <a:blip r:embed="rId2">
            <a:extLst>
              <a:ext uri="{28A0092B-C50C-407E-A947-70E740481C1C}">
                <a14:useLocalDpi xmlns:a14="http://schemas.microsoft.com/office/drawing/2010/main" val="0"/>
              </a:ext>
            </a:extLst>
          </a:blip>
          <a:srcRect/>
          <a:stretch>
            <a:fillRect/>
          </a:stretch>
        </p:blipFill>
        <p:spPr bwMode="auto">
          <a:xfrm>
            <a:off x="7772400" y="2038160"/>
            <a:ext cx="3846576" cy="3375660"/>
          </a:xfrm>
          <a:prstGeom prst="rect">
            <a:avLst/>
          </a:prstGeom>
          <a:noFill/>
          <a:ln>
            <a:noFill/>
          </a:ln>
        </p:spPr>
      </p:pic>
      <p:pic>
        <p:nvPicPr>
          <p:cNvPr id="5" name="Picture 3" descr="ÐÐ¼Ð±ÑÐ»Ð°ÑÐ¾ÑÐ½Ð¾-Ð¿Ð¾Ð»Ð¸ÐºÐ»Ð¸Ð½Ð¸ÑÐµÑÐºÐ¾Ðµ Ð¼ÐµÐ´Ð¸ÑÐ¸Ð½ÑÐºÐ¾Ðµ ÑÑÑÐµÐ¶Ð´ÐµÐ½Ð¸Ð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02" y="126999"/>
            <a:ext cx="989282" cy="989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7610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3064" y="0"/>
            <a:ext cx="10515600" cy="1325563"/>
          </a:xfrm>
        </p:spPr>
        <p:txBody>
          <a:bodyPr/>
          <a:lstStyle/>
          <a:p>
            <a:pPr algn="ctr"/>
            <a:r>
              <a:rPr lang="ru-RU" b="1" dirty="0" smtClean="0">
                <a:solidFill>
                  <a:schemeClr val="accent2">
                    <a:lumMod val="50000"/>
                  </a:schemeClr>
                </a:solidFill>
                <a:effectLst>
                  <a:outerShdw blurRad="38100" dist="38100" dir="2700000" algn="tl">
                    <a:srgbClr val="000000">
                      <a:alpha val="43137"/>
                    </a:srgbClr>
                  </a:outerShdw>
                </a:effectLst>
              </a:rPr>
              <a:t>Пищевод</a:t>
            </a:r>
            <a:endParaRPr lang="ru-RU" b="1" dirty="0">
              <a:solidFill>
                <a:schemeClr val="accent2">
                  <a:lumMod val="50000"/>
                </a:schemeClr>
              </a:solidFill>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554736" y="1249553"/>
            <a:ext cx="5443728" cy="4351338"/>
          </a:xfrm>
        </p:spPr>
        <p:txBody>
          <a:bodyPr>
            <a:noAutofit/>
          </a:bodyPr>
          <a:lstStyle/>
          <a:p>
            <a:pPr algn="just"/>
            <a:r>
              <a:rPr lang="ru-RU" sz="2000" dirty="0"/>
              <a:t>Пищевод – цилиндрическая мышечная трубка, расположенная между глоткой и желудком длиной 22-30 см. В верхней части пищевода имеется верхний пищеводный сфинктер, в нижней - нижний пищеводный сфинктер, которые играют роль клапанов, обеспечивающих прохождение пищи по пищеварительному тракту только в одном направлении и препятствующих попаданию содержимого желудка в пищевод, глотку,  ротовую полость. Пищевод выстлан слизистой оболочкой, в подслизистой основе его находятся многочисленные собственные железы, секрет которых увлажняет пищу во время ее прохождения по пищеводу в желудок. Продвижение пищевого комка по пищеводу происходит за счет волнообразных сокращений его стенки – сокращение отдельных участков чередуется с их расслаблением.</a:t>
            </a:r>
          </a:p>
        </p:txBody>
      </p:sp>
      <p:pic>
        <p:nvPicPr>
          <p:cNvPr id="4" name="Рисунок 3" descr="Пищевод"/>
          <p:cNvPicPr/>
          <p:nvPr/>
        </p:nvPicPr>
        <p:blipFill>
          <a:blip r:embed="rId2">
            <a:extLst>
              <a:ext uri="{28A0092B-C50C-407E-A947-70E740481C1C}">
                <a14:useLocalDpi xmlns:a14="http://schemas.microsoft.com/office/drawing/2010/main" val="0"/>
              </a:ext>
            </a:extLst>
          </a:blip>
          <a:srcRect/>
          <a:stretch>
            <a:fillRect/>
          </a:stretch>
        </p:blipFill>
        <p:spPr bwMode="auto">
          <a:xfrm>
            <a:off x="7943088" y="1325562"/>
            <a:ext cx="3203448" cy="4992941"/>
          </a:xfrm>
          <a:prstGeom prst="rect">
            <a:avLst/>
          </a:prstGeom>
          <a:noFill/>
          <a:ln>
            <a:noFill/>
          </a:ln>
        </p:spPr>
      </p:pic>
      <p:pic>
        <p:nvPicPr>
          <p:cNvPr id="5" name="Picture 3" descr="ÐÐ¼Ð±ÑÐ»Ð°ÑÐ¾ÑÐ½Ð¾-Ð¿Ð¾Ð»Ð¸ÐºÐ»Ð¸Ð½Ð¸ÑÐµÑÐºÐ¾Ðµ Ð¼ÐµÐ´Ð¸ÑÐ¸Ð½ÑÐºÐ¾Ðµ ÑÑÑÐµÐ¶Ð´ÐµÐ½Ð¸Ð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02" y="126999"/>
            <a:ext cx="989282" cy="989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0819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solidFill>
                  <a:schemeClr val="accent2">
                    <a:lumMod val="50000"/>
                  </a:schemeClr>
                </a:solidFill>
                <a:effectLst>
                  <a:outerShdw blurRad="38100" dist="38100" dir="2700000" algn="tl">
                    <a:srgbClr val="000000">
                      <a:alpha val="43137"/>
                    </a:srgbClr>
                  </a:outerShdw>
                </a:effectLst>
              </a:rPr>
              <a:t>Желудок</a:t>
            </a:r>
            <a:endParaRPr lang="ru-RU" b="1" dirty="0">
              <a:solidFill>
                <a:schemeClr val="accent2">
                  <a:lumMod val="50000"/>
                </a:schemeClr>
              </a:solidFill>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490728" y="1927002"/>
            <a:ext cx="6504432" cy="3735515"/>
          </a:xfrm>
        </p:spPr>
        <p:txBody>
          <a:bodyPr>
            <a:normAutofit fontScale="85000" lnSpcReduction="20000"/>
          </a:bodyPr>
          <a:lstStyle/>
          <a:p>
            <a:pPr algn="just"/>
            <a:r>
              <a:rPr lang="ru-RU" dirty="0"/>
              <a:t>Желудок - это мешкообразное расширение пищеварительного тракта, растяжимый орган, который располагается между пищеводом и двенадцатиперстной кишкой. С пищеводом он соединяется через кардиальное отверстие, а с двенадцатиперстной кишкой - через отверстие привратника. Желудок изнутри покрыт слизистой оболочкой, в которой содержатся железы, вырабатывающие слизь, ферменты и соляную кислоту. Желудок является резервуаром для поглощенной пищи, которая в нем перемешивается и частично переваривается под влиянием желудочного сока.</a:t>
            </a:r>
          </a:p>
        </p:txBody>
      </p:sp>
      <p:pic>
        <p:nvPicPr>
          <p:cNvPr id="4" name="Рисунок 3" descr="Желудок"/>
          <p:cNvPicPr/>
          <p:nvPr/>
        </p:nvPicPr>
        <p:blipFill>
          <a:blip r:embed="rId2">
            <a:extLst>
              <a:ext uri="{28A0092B-C50C-407E-A947-70E740481C1C}">
                <a14:useLocalDpi xmlns:a14="http://schemas.microsoft.com/office/drawing/2010/main" val="0"/>
              </a:ext>
            </a:extLst>
          </a:blip>
          <a:srcRect/>
          <a:stretch>
            <a:fillRect/>
          </a:stretch>
        </p:blipFill>
        <p:spPr bwMode="auto">
          <a:xfrm>
            <a:off x="7104888" y="1817370"/>
            <a:ext cx="4517136" cy="3961638"/>
          </a:xfrm>
          <a:prstGeom prst="rect">
            <a:avLst/>
          </a:prstGeom>
          <a:noFill/>
          <a:ln>
            <a:noFill/>
          </a:ln>
        </p:spPr>
      </p:pic>
      <p:pic>
        <p:nvPicPr>
          <p:cNvPr id="5" name="Picture 3" descr="ÐÐ¼Ð±ÑÐ»Ð°ÑÐ¾ÑÐ½Ð¾-Ð¿Ð¾Ð»Ð¸ÐºÐ»Ð¸Ð½Ð¸ÑÐµÑÐºÐ¾Ðµ Ð¼ÐµÐ´Ð¸ÑÐ¸Ð½ÑÐºÐ¾Ðµ ÑÑÑÐµÐ¶Ð´ÐµÐ½Ð¸Ð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02" y="126999"/>
            <a:ext cx="989282" cy="989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03060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solidFill>
                  <a:schemeClr val="accent2">
                    <a:lumMod val="50000"/>
                  </a:schemeClr>
                </a:solidFill>
                <a:effectLst>
                  <a:outerShdw blurRad="38100" dist="38100" dir="2700000" algn="tl">
                    <a:srgbClr val="000000">
                      <a:alpha val="43137"/>
                    </a:srgbClr>
                  </a:outerShdw>
                </a:effectLst>
              </a:rPr>
              <a:t>Желудок</a:t>
            </a:r>
            <a:endParaRPr lang="ru-RU" b="1" dirty="0">
              <a:solidFill>
                <a:schemeClr val="accent2">
                  <a:lumMod val="50000"/>
                </a:schemeClr>
              </a:solidFill>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490728" y="1927002"/>
            <a:ext cx="6504432" cy="3735515"/>
          </a:xfrm>
        </p:spPr>
        <p:txBody>
          <a:bodyPr>
            <a:normAutofit fontScale="77500" lnSpcReduction="20000"/>
          </a:bodyPr>
          <a:lstStyle/>
          <a:p>
            <a:pPr algn="just"/>
            <a:r>
              <a:rPr lang="ru-RU" dirty="0"/>
              <a:t>Желудочный </a:t>
            </a:r>
            <a:r>
              <a:rPr lang="ru-RU" dirty="0" smtClean="0"/>
              <a:t>сок вырабатывается </a:t>
            </a:r>
            <a:r>
              <a:rPr lang="ru-RU" dirty="0"/>
              <a:t>желудочными железами, расположенными в слизистой оболочке желудка. Он содержит соляную кислоту и фермент пепсин</a:t>
            </a:r>
            <a:r>
              <a:rPr lang="ru-RU" b="1" dirty="0"/>
              <a:t>.</a:t>
            </a:r>
            <a:r>
              <a:rPr lang="ru-RU" dirty="0"/>
              <a:t> Эти вещества принимают участие в химической обработке поступающей в желудок пищи в процессе  переваривания. Здесь под влиянием желудочного сока расщепляются белки. Благодаря этим процессам пища превращается в частично переваренную полужидкую массу (химус), которая затем поступает в двенадцатиперстную кишку. Перемешивание химуса с желудочным соком и последующее его выталкивание в тонкую кишку осуществляется путем сокращения мышц стенок желудка.</a:t>
            </a:r>
          </a:p>
        </p:txBody>
      </p:sp>
      <p:pic>
        <p:nvPicPr>
          <p:cNvPr id="4" name="Рисунок 3" descr="Желудок"/>
          <p:cNvPicPr/>
          <p:nvPr/>
        </p:nvPicPr>
        <p:blipFill>
          <a:blip r:embed="rId2">
            <a:extLst>
              <a:ext uri="{28A0092B-C50C-407E-A947-70E740481C1C}">
                <a14:useLocalDpi xmlns:a14="http://schemas.microsoft.com/office/drawing/2010/main" val="0"/>
              </a:ext>
            </a:extLst>
          </a:blip>
          <a:srcRect/>
          <a:stretch>
            <a:fillRect/>
          </a:stretch>
        </p:blipFill>
        <p:spPr bwMode="auto">
          <a:xfrm>
            <a:off x="7104888" y="1817370"/>
            <a:ext cx="4517136" cy="3961638"/>
          </a:xfrm>
          <a:prstGeom prst="rect">
            <a:avLst/>
          </a:prstGeom>
          <a:noFill/>
          <a:ln>
            <a:noFill/>
          </a:ln>
        </p:spPr>
      </p:pic>
      <p:pic>
        <p:nvPicPr>
          <p:cNvPr id="5" name="Picture 3" descr="ÐÐ¼Ð±ÑÐ»Ð°ÑÐ¾ÑÐ½Ð¾-Ð¿Ð¾Ð»Ð¸ÐºÐ»Ð¸Ð½Ð¸ÑÐµÑÐºÐ¾Ðµ Ð¼ÐµÐ´Ð¸ÑÐ¸Ð½ÑÐºÐ¾Ðµ ÑÑÑÐµÐ¶Ð´ÐµÐ½Ð¸Ð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02" y="126999"/>
            <a:ext cx="989282" cy="989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6772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solidFill>
                  <a:schemeClr val="accent2">
                    <a:lumMod val="50000"/>
                  </a:schemeClr>
                </a:solidFill>
                <a:effectLst>
                  <a:outerShdw blurRad="38100" dist="38100" dir="2700000" algn="tl">
                    <a:srgbClr val="000000">
                      <a:alpha val="43137"/>
                    </a:srgbClr>
                  </a:outerShdw>
                </a:effectLst>
              </a:rPr>
              <a:t>Тонкая кишка</a:t>
            </a:r>
            <a:endParaRPr lang="ru-RU" b="1" dirty="0">
              <a:solidFill>
                <a:schemeClr val="accent2">
                  <a:lumMod val="50000"/>
                </a:schemeClr>
              </a:solidFill>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838200" y="1825625"/>
            <a:ext cx="6330696" cy="4351338"/>
          </a:xfrm>
        </p:spPr>
        <p:txBody>
          <a:bodyPr>
            <a:normAutofit fontScale="77500" lnSpcReduction="20000"/>
          </a:bodyPr>
          <a:lstStyle/>
          <a:p>
            <a:pPr algn="just"/>
            <a:r>
              <a:rPr lang="ru-RU" dirty="0"/>
              <a:t>Тонкая кишка занимает большую часть брюшной полости и располагается там в виде петель. Длина ее доходит до 4,5 м. Площадь внутренней поверхности тонкой кишки увеличивается за счет наличия на ней большого количества напоминающих пальцы выростов, которые называются ворсинками. Тонкая кишка содержит много желез, выделяющих кишечный сок. Здесь происходит основное переваривание пищи и всасывание питательных веществ в лимфу и кровь. Перемещение химуса в тонкой кишке происходит благодаря продольным и поперечным сокращениям мышц ее стенки.</a:t>
            </a:r>
            <a:br>
              <a:rPr lang="ru-RU" dirty="0"/>
            </a:br>
            <a:r>
              <a:rPr lang="ru-RU" dirty="0"/>
              <a:t>Тонкая кишка, в свою очередь, делится на двенадцатиперстную, тощую и подвздошную кишки.</a:t>
            </a:r>
          </a:p>
        </p:txBody>
      </p:sp>
      <p:pic>
        <p:nvPicPr>
          <p:cNvPr id="4" name="Рисунок 3" descr="Анатомия кишечника"/>
          <p:cNvPicPr/>
          <p:nvPr/>
        </p:nvPicPr>
        <p:blipFill>
          <a:blip r:embed="rId2">
            <a:extLst>
              <a:ext uri="{28A0092B-C50C-407E-A947-70E740481C1C}">
                <a14:useLocalDpi xmlns:a14="http://schemas.microsoft.com/office/drawing/2010/main" val="0"/>
              </a:ext>
            </a:extLst>
          </a:blip>
          <a:srcRect/>
          <a:stretch>
            <a:fillRect/>
          </a:stretch>
        </p:blipFill>
        <p:spPr bwMode="auto">
          <a:xfrm>
            <a:off x="7260336" y="1690688"/>
            <a:ext cx="4699254" cy="4170616"/>
          </a:xfrm>
          <a:prstGeom prst="rect">
            <a:avLst/>
          </a:prstGeom>
          <a:noFill/>
          <a:ln>
            <a:noFill/>
          </a:ln>
        </p:spPr>
      </p:pic>
      <p:pic>
        <p:nvPicPr>
          <p:cNvPr id="5" name="Picture 3" descr="ÐÐ¼Ð±ÑÐ»Ð°ÑÐ¾ÑÐ½Ð¾-Ð¿Ð¾Ð»Ð¸ÐºÐ»Ð¸Ð½Ð¸ÑÐµÑÐºÐ¾Ðµ Ð¼ÐµÐ´Ð¸ÑÐ¸Ð½ÑÐºÐ¾Ðµ ÑÑÑÐµÐ¶Ð´ÐµÐ½Ð¸Ð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02" y="126999"/>
            <a:ext cx="989282" cy="989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57689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solidFill>
                  <a:schemeClr val="accent2">
                    <a:lumMod val="50000"/>
                  </a:schemeClr>
                </a:solidFill>
                <a:effectLst>
                  <a:outerShdw blurRad="38100" dist="38100" dir="2700000" algn="tl">
                    <a:srgbClr val="000000">
                      <a:alpha val="43137"/>
                    </a:srgbClr>
                  </a:outerShdw>
                </a:effectLst>
              </a:rPr>
              <a:t>Двенадцатиперстная кишка</a:t>
            </a:r>
            <a:endParaRPr lang="ru-RU" b="1" dirty="0">
              <a:solidFill>
                <a:schemeClr val="accent2">
                  <a:lumMod val="50000"/>
                </a:schemeClr>
              </a:solidFill>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838200" y="1825625"/>
            <a:ext cx="5398008" cy="4351338"/>
          </a:xfrm>
        </p:spPr>
        <p:txBody>
          <a:bodyPr>
            <a:normAutofit fontScale="77500" lnSpcReduction="20000"/>
          </a:bodyPr>
          <a:lstStyle/>
          <a:p>
            <a:pPr algn="just"/>
            <a:r>
              <a:rPr lang="ru-RU" dirty="0"/>
              <a:t>Двенадцатиперстная кишка  - первый из трех отделов тонкой кишки. Начинается от привратника желудка и доходит до тощей кишки. В двенадцатиперстную кишку поступает желчь из желчного </a:t>
            </a:r>
            <a:r>
              <a:rPr lang="ru-RU" dirty="0" smtClean="0"/>
              <a:t>пузыря (через</a:t>
            </a:r>
            <a:r>
              <a:rPr lang="ru-RU" dirty="0"/>
              <a:t> общий желчный проток) и сок поджелудочной железы из поджелудочной железы. В стенках двенадцатиперстной кишки находится большое количество желез, которые секретируют богатый слизью щелочной секрет, защищающий двенадцатиперстную кишку от воздействия кислого химуса, попадающего в нее из желудка.</a:t>
            </a:r>
            <a:br>
              <a:rPr lang="ru-RU" dirty="0"/>
            </a:br>
            <a:endParaRPr lang="ru-RU" dirty="0"/>
          </a:p>
        </p:txBody>
      </p:sp>
      <p:pic>
        <p:nvPicPr>
          <p:cNvPr id="4" name="Рисунок 3" descr="Анатомия кишечника"/>
          <p:cNvPicPr/>
          <p:nvPr/>
        </p:nvPicPr>
        <p:blipFill>
          <a:blip r:embed="rId2">
            <a:extLst>
              <a:ext uri="{28A0092B-C50C-407E-A947-70E740481C1C}">
                <a14:useLocalDpi xmlns:a14="http://schemas.microsoft.com/office/drawing/2010/main" val="0"/>
              </a:ext>
            </a:extLst>
          </a:blip>
          <a:srcRect/>
          <a:stretch>
            <a:fillRect/>
          </a:stretch>
        </p:blipFill>
        <p:spPr bwMode="auto">
          <a:xfrm>
            <a:off x="7260336" y="1690688"/>
            <a:ext cx="4699254" cy="4170616"/>
          </a:xfrm>
          <a:prstGeom prst="rect">
            <a:avLst/>
          </a:prstGeom>
          <a:noFill/>
          <a:ln>
            <a:noFill/>
          </a:ln>
        </p:spPr>
      </p:pic>
      <p:pic>
        <p:nvPicPr>
          <p:cNvPr id="5" name="Picture 3" descr="ÐÐ¼Ð±ÑÐ»Ð°ÑÐ¾ÑÐ½Ð¾-Ð¿Ð¾Ð»Ð¸ÐºÐ»Ð¸Ð½Ð¸ÑÐµÑÐºÐ¾Ðµ Ð¼ÐµÐ´Ð¸ÑÐ¸Ð½ÑÐºÐ¾Ðµ ÑÑÑÐµÐ¶Ð´ÐµÐ½Ð¸Ð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02" y="126999"/>
            <a:ext cx="989282" cy="989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7706602"/>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TotalTime>
  <Words>150</Words>
  <Application>Microsoft Office PowerPoint</Application>
  <PresentationFormat>Широкоэкранный</PresentationFormat>
  <Paragraphs>34</Paragraphs>
  <Slides>18</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18</vt:i4>
      </vt:variant>
    </vt:vector>
  </HeadingPairs>
  <TitlesOfParts>
    <vt:vector size="25" baseType="lpstr">
      <vt:lpstr>Arial</vt:lpstr>
      <vt:lpstr>Calibri</vt:lpstr>
      <vt:lpstr>Calibri Light</vt:lpstr>
      <vt:lpstr>Helvetica</vt:lpstr>
      <vt:lpstr>Times New Roman</vt:lpstr>
      <vt:lpstr>Verdana</vt:lpstr>
      <vt:lpstr>Тема Office</vt:lpstr>
      <vt:lpstr>Пищеварительная система человека</vt:lpstr>
      <vt:lpstr>К пищеварительной системе относятся органы, осуществляющие механическую и химическую обработку пищевых продуктов, всасывание питательных веществ и воды в кровь или лимфу, формирование и удаление непереваренных остатков пищи. </vt:lpstr>
      <vt:lpstr> </vt:lpstr>
      <vt:lpstr>Глотка</vt:lpstr>
      <vt:lpstr>Пищевод</vt:lpstr>
      <vt:lpstr>Желудок</vt:lpstr>
      <vt:lpstr>Желудок</vt:lpstr>
      <vt:lpstr>Тонкая кишка</vt:lpstr>
      <vt:lpstr>Двенадцатиперстная кишка</vt:lpstr>
      <vt:lpstr>Двенадцатиперстная кишка</vt:lpstr>
      <vt:lpstr>Среда ЖКТ</vt:lpstr>
      <vt:lpstr>Презентация PowerPoint</vt:lpstr>
      <vt:lpstr>Гастроскопия желудка</vt:lpstr>
      <vt:lpstr>Гастроскопия с седацией (во сне) </vt:lpstr>
      <vt:lpstr>Лабораторная диагностика состояния желудочно-кишечного тракта </vt:lpstr>
      <vt:lpstr>Презентация PowerPoint</vt:lpstr>
      <vt:lpstr>Презентация PowerPoint</vt:lpstr>
      <vt:lpstr>Экспресс тест для иммунохроматографического быстрого выявления антител к Helicobacter Pylori (H.pylori) в цельной крови в домашних условиях. Профессиональных навыков и дополнительного оборудования не требуется.</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 Windows</dc:creator>
  <cp:lastModifiedBy>Наталья Епифанова</cp:lastModifiedBy>
  <cp:revision>13</cp:revision>
  <dcterms:created xsi:type="dcterms:W3CDTF">2020-02-04T17:47:59Z</dcterms:created>
  <dcterms:modified xsi:type="dcterms:W3CDTF">2021-08-24T13:55:56Z</dcterms:modified>
</cp:coreProperties>
</file>